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1" r:id="rId4"/>
    <p:sldId id="262" r:id="rId5"/>
    <p:sldId id="263" r:id="rId6"/>
    <p:sldId id="264" r:id="rId7"/>
    <p:sldId id="260" r:id="rId8"/>
    <p:sldId id="266" r:id="rId9"/>
    <p:sldId id="268" r:id="rId10"/>
    <p:sldId id="267" r:id="rId11"/>
    <p:sldId id="258" r:id="rId12"/>
    <p:sldId id="265" r:id="rId13"/>
    <p:sldId id="269" r:id="rId14"/>
    <p:sldId id="271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523" autoAdjust="0"/>
  </p:normalViewPr>
  <p:slideViewPr>
    <p:cSldViewPr snapToGrid="0">
      <p:cViewPr varScale="1">
        <p:scale>
          <a:sx n="65" d="100"/>
          <a:sy n="65" d="100"/>
        </p:scale>
        <p:origin x="12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AE33E-3736-4F2E-932F-CA01669F87C2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A916-3EAE-4623-8654-FDB647C1F2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9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hi! </a:t>
            </a:r>
          </a:p>
          <a:p>
            <a:pPr marL="171450" indent="-171450">
              <a:buFontTx/>
              <a:buChar char="-"/>
            </a:pPr>
            <a:r>
              <a:rPr lang="en-GB" dirty="0"/>
              <a:t>I’ll quickly go through the presentation and then we can dig into the code -&gt; if you have your own data you can also work on that</a:t>
            </a:r>
          </a:p>
          <a:p>
            <a:pPr marL="171450" indent="-171450">
              <a:buFontTx/>
              <a:buChar char="-"/>
            </a:pPr>
            <a:r>
              <a:rPr lang="en-GB" dirty="0"/>
              <a:t>I’ll be using figures I’ve made since I am familiar with the design process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4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If it is working well and showing what we want, why do anything to change it?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15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Ggplot</a:t>
            </a:r>
            <a:r>
              <a:rPr lang="en-GB" dirty="0"/>
              <a:t> has their own default theme &amp; colour palette -&gt; very convenient and data looks presentable</a:t>
            </a:r>
          </a:p>
          <a:p>
            <a:pPr marL="171450" indent="-171450">
              <a:buFontTx/>
              <a:buChar char="-"/>
            </a:pPr>
            <a:r>
              <a:rPr lang="en-AU" dirty="0"/>
              <a:t>Nothing wrong w/ using default theme</a:t>
            </a:r>
          </a:p>
          <a:p>
            <a:pPr marL="171450" indent="-171450">
              <a:buFontTx/>
              <a:buChar char="-"/>
            </a:pPr>
            <a:r>
              <a:rPr lang="en-GB" dirty="0"/>
              <a:t>But we want our figures to look good &amp; unique!</a:t>
            </a:r>
          </a:p>
          <a:p>
            <a:pPr marL="171450" indent="-171450">
              <a:buFontTx/>
              <a:buChar char="-"/>
            </a:pPr>
            <a:r>
              <a:rPr lang="en-GB" dirty="0"/>
              <a:t>~ we want our voice to come through in our writing → we want to show our design language </a:t>
            </a:r>
          </a:p>
          <a:p>
            <a:pPr marL="171450" indent="-171450">
              <a:buFontTx/>
              <a:buChar char="-"/>
            </a:pPr>
            <a:r>
              <a:rPr lang="en-GB" dirty="0"/>
              <a:t>Papers can be boring to read, you want to keep your audience engaged</a:t>
            </a: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It’s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53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23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How many people here have used </a:t>
            </a:r>
            <a:r>
              <a:rPr lang="en-GB" dirty="0" err="1"/>
              <a:t>ggplot</a:t>
            </a:r>
            <a:r>
              <a:rPr lang="en-GB" dirty="0"/>
              <a:t> before?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610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Some ppl pipe their data into the </a:t>
            </a:r>
            <a:r>
              <a:rPr lang="en-GB" dirty="0" err="1"/>
              <a:t>ggplot</a:t>
            </a:r>
            <a:r>
              <a:rPr lang="en-GB" dirty="0"/>
              <a:t>, I don’t do that but you do you</a:t>
            </a:r>
          </a:p>
          <a:p>
            <a:pPr marL="171450" indent="-171450">
              <a:buFontTx/>
              <a:buChar char="-"/>
            </a:pPr>
            <a:r>
              <a:rPr lang="en-GB" dirty="0"/>
              <a:t>Variables, what to colour your data by, etc.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7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Colour palettes, themes, scaling (if you’ve logged your data), changing tick marks, etc.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A916-3EAE-4623-8654-FDB647C1F27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02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681D-5EE3-F517-A195-86104228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33C90-F2AB-EE99-746D-492A46E9E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D499D-D79D-0BCE-BCEC-F3425A31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A6AC1-3976-AFA8-890D-E7047514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5066-0FEF-0329-F59F-0396DC9D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12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2A9D-1877-6FD3-0024-C896D6E3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C309-05F3-FEDF-864B-7A6131B75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286C4-BD44-20A8-8C85-3A5FF2F35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CBD8-E7C2-A0C5-2E12-26FE4BCB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933A-CC79-11CA-4C13-0E07FFAC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58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AF68E-6A15-2855-509A-AA2B936F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F8EFD-0F4D-8B7F-68CF-482EA0095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6FBAA-6A3E-327C-515B-344C324C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11DDB-793E-3DAE-353B-59218CBB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753A0-81BE-64A1-B5B0-54A42426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2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623A-20A6-65E4-062F-C48C3CDA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6590-D4C6-373A-A423-ED3997306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595C6-4906-232D-F245-CD2C9333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A536F-349C-7DCF-44AC-22CFB39D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C66A7-CB0A-E330-85A5-5842D037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03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14FB-8FD8-16EA-36A5-CA4EA65D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8B215-FACE-EFA3-08E6-21922F78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AB411-DA08-9C49-2144-ACBB7D4A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2135-1332-FC04-57AD-E2A1C1C3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7CCA-423C-12FA-1D21-7FBCF314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761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28A2-3F23-0E48-7480-0A06DA00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BBD5-EDE3-F3C0-7022-DBBC1724B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5ED74-A395-9E85-EC56-BB16F624E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09303-BFBF-D722-AB8A-CB6DAF4F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FBDA6-1A78-8D36-EE7E-6D3F42B4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7FC28-44E4-91CD-C0BD-7CA2D08D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28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1919-AE54-2E13-9076-6D0779C69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A380-2599-1F7A-369A-0A9C62C5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ED64C-B0A1-8F30-0FDD-E9319A17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D569D-3D7E-B615-A7ED-DB9F2BBB0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F7F54-1326-5BDF-E81F-128B0604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D662A-EC5A-4936-E2BF-746F900A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23B1-440C-34AF-9E7C-C5C4BC2C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B1640-1042-7E38-28D5-0E75690E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93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8B56-B50E-04C9-3580-9D3C0E30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2046E-7474-C428-9847-A0A6B0C7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4C666-800D-EB0B-5D76-57530994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6E6EF-2F9B-DAC5-616B-1BC05004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0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86E07-7CA7-D2CF-A0CA-B7FED617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CD5E6-5CD0-A412-4658-A1652C81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781E-FB45-3C51-081B-BB0FCAF0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30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8194-874B-269B-6A53-136BB737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4A31-568B-5633-53E3-F7B82FA9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BF6CB-2188-8F60-2860-477800679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F01FB-66E5-1964-D7AA-80D146EF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8A7C3-F408-5EFC-5E27-8F5264F0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C4629-6CA0-04EC-41C3-E11DAEE9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506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F19-AF8E-69CA-57BC-1C6BAD3E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52E41-090B-1F76-6BF3-EE6A67FDD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C9729-8AE3-689F-EF8E-B2D6F5E89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8B811-0C76-DAAB-7E54-F3E90E22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A319C-8F0B-6DED-8237-0B7849B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DB33D-1426-804C-F07A-E4E17ECB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50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78FEE-4488-1822-46DB-EC1F6F79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FC8EF-0EFD-E3CD-2EAF-19BE72C0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8540-650E-C135-C747-3252C884B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FDC56-159B-4C60-AC79-0DC4C93FDBB4}" type="datetimeFigureOut">
              <a:rPr lang="en-AU" smtClean="0"/>
              <a:t>26/09/2022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9507D-D471-DBFA-872F-CCA12D55C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115B-BAE9-EC8C-F452-869DD2E7A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9DC0-DF40-4710-A0A1-C93D0B8DBA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68AB-423E-E6AB-00AF-D9C1747F4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/>
              <a:t>It’s all about the aesthetics –</a:t>
            </a:r>
            <a:br>
              <a:rPr lang="en-GB" sz="4400" b="1" dirty="0"/>
            </a:br>
            <a:r>
              <a:rPr lang="en-GB" sz="4400" b="1" dirty="0" err="1"/>
              <a:t>dataviz</a:t>
            </a:r>
            <a:r>
              <a:rPr lang="en-GB" sz="4400" b="1" dirty="0"/>
              <a:t> with ggplot2::theme()</a:t>
            </a:r>
            <a:endParaRPr lang="en-AU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DDBDE-5D70-437A-58D8-D7E1EB258B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Jess Tam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450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FA8B-B48B-428B-7AC8-6540D62E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FB42-CC4B-BB03-2B85-A8B89269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89CC79-9E5F-761A-C7AA-1C77A844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4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C3A8-80D3-488B-48DB-547102D9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Considerations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7826-FEC3-E2FD-2DA8-19663511E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Colour palettes</a:t>
            </a:r>
          </a:p>
          <a:p>
            <a:pPr lvl="1"/>
            <a:r>
              <a:rPr lang="en-GB" dirty="0"/>
              <a:t>Check for colour-blind friendliness</a:t>
            </a:r>
          </a:p>
          <a:p>
            <a:r>
              <a:rPr lang="en-GB" dirty="0"/>
              <a:t>Readability vs aesthetics</a:t>
            </a:r>
          </a:p>
          <a:p>
            <a:pPr lvl="1"/>
            <a:r>
              <a:rPr lang="en-GB" dirty="0"/>
              <a:t>Old people can’t see small text</a:t>
            </a:r>
          </a:p>
          <a:p>
            <a:r>
              <a:rPr lang="en-AU" dirty="0"/>
              <a:t>Your design language</a:t>
            </a:r>
          </a:p>
          <a:p>
            <a:pPr lvl="1"/>
            <a:r>
              <a:rPr lang="en-AU" dirty="0"/>
              <a:t>Minimalist? Monochrome? Vibrant colours?</a:t>
            </a:r>
          </a:p>
          <a:p>
            <a:r>
              <a:rPr lang="en-AU" dirty="0"/>
              <a:t>Try different </a:t>
            </a:r>
            <a:r>
              <a:rPr lang="en-AU" dirty="0" err="1"/>
              <a:t>geom</a:t>
            </a:r>
            <a:r>
              <a:rPr lang="en-AU" dirty="0"/>
              <a:t>_*() to visualise the same data</a:t>
            </a:r>
          </a:p>
        </p:txBody>
      </p:sp>
    </p:spTree>
    <p:extLst>
      <p:ext uri="{BB962C8B-B14F-4D97-AF65-F5344CB8AC3E}">
        <p14:creationId xmlns:p14="http://schemas.microsoft.com/office/powerpoint/2010/main" val="214363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BFC1-3B3A-A857-C450-C33F7E18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B52E2F0-E090-005A-ED85-88D591E4B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3855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402D-2E62-960B-32CC-0C99FEC7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df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xvar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y = </a:t>
            </a:r>
            <a:r>
              <a:rPr lang="en-GB" dirty="0" err="1"/>
              <a:t>yvar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colour = group)) +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geom_point</a:t>
            </a:r>
            <a:r>
              <a:rPr lang="en-GB" dirty="0"/>
              <a:t>(size = 1.2,</a:t>
            </a:r>
          </a:p>
          <a:p>
            <a:pPr marL="0" indent="0">
              <a:buNone/>
            </a:pPr>
            <a:r>
              <a:rPr lang="en-GB" dirty="0"/>
              <a:t>		   alpha = 0.5) +</a:t>
            </a:r>
          </a:p>
          <a:p>
            <a:pPr marL="0" indent="0">
              <a:buNone/>
            </a:pPr>
            <a:r>
              <a:rPr lang="en-GB" dirty="0"/>
              <a:t>   labs(x = “Variable x”,</a:t>
            </a:r>
          </a:p>
          <a:p>
            <a:pPr marL="0" indent="0">
              <a:buNone/>
            </a:pPr>
            <a:r>
              <a:rPr lang="en-GB" dirty="0"/>
              <a:t>	y = “Variable y”,</a:t>
            </a:r>
          </a:p>
          <a:p>
            <a:pPr marL="0" indent="0">
              <a:buNone/>
            </a:pPr>
            <a:r>
              <a:rPr lang="en-GB" dirty="0"/>
              <a:t>	colour = “Group”) +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10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402D-2E62-960B-32CC-0C99FEC7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df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xvar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y = </a:t>
            </a:r>
            <a:r>
              <a:rPr lang="en-GB" dirty="0" err="1"/>
              <a:t>yvar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colour = group)) +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geom_point</a:t>
            </a:r>
            <a:r>
              <a:rPr lang="en-GB" dirty="0"/>
              <a:t>(size = 1.2,</a:t>
            </a:r>
          </a:p>
          <a:p>
            <a:pPr marL="0" indent="0">
              <a:buNone/>
            </a:pPr>
            <a:r>
              <a:rPr lang="en-GB" dirty="0"/>
              <a:t>		   alpha = 0.5) +</a:t>
            </a:r>
          </a:p>
          <a:p>
            <a:pPr marL="0" indent="0">
              <a:buNone/>
            </a:pPr>
            <a:r>
              <a:rPr lang="en-GB" dirty="0"/>
              <a:t>   labs(x = “Variable x”,</a:t>
            </a:r>
          </a:p>
          <a:p>
            <a:pPr marL="0" indent="0">
              <a:buNone/>
            </a:pPr>
            <a:r>
              <a:rPr lang="en-GB" dirty="0"/>
              <a:t>	y = “Variable y”,</a:t>
            </a:r>
          </a:p>
          <a:p>
            <a:pPr marL="0" indent="0">
              <a:buNone/>
            </a:pPr>
            <a:r>
              <a:rPr lang="en-GB" dirty="0"/>
              <a:t>	colour = “Group”) + …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B9B7C-5640-C64F-D52E-A2B314FEACC0}"/>
              </a:ext>
            </a:extLst>
          </p:cNvPr>
          <p:cNvSpPr/>
          <p:nvPr/>
        </p:nvSpPr>
        <p:spPr>
          <a:xfrm>
            <a:off x="838200" y="606490"/>
            <a:ext cx="4284306" cy="2146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5D1CC-C2C6-0A04-CED2-84709A3B960A}"/>
              </a:ext>
            </a:extLst>
          </p:cNvPr>
          <p:cNvCxnSpPr>
            <a:cxnSpLocks/>
          </p:cNvCxnSpPr>
          <p:nvPr/>
        </p:nvCxnSpPr>
        <p:spPr>
          <a:xfrm>
            <a:off x="5131837" y="1558212"/>
            <a:ext cx="10263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8A7E3E-A403-D92D-CC5F-C3D192CA9FFE}"/>
              </a:ext>
            </a:extLst>
          </p:cNvPr>
          <p:cNvSpPr txBox="1"/>
          <p:nvPr/>
        </p:nvSpPr>
        <p:spPr>
          <a:xfrm>
            <a:off x="6158204" y="1327379"/>
            <a:ext cx="223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structure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57013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402D-2E62-960B-32CC-0C99FEC7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df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xvar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y = </a:t>
            </a:r>
            <a:r>
              <a:rPr lang="en-GB" dirty="0" err="1"/>
              <a:t>yvar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colour = group)) +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geom_point</a:t>
            </a:r>
            <a:r>
              <a:rPr lang="en-GB" dirty="0"/>
              <a:t>(size = 1.2,</a:t>
            </a:r>
          </a:p>
          <a:p>
            <a:pPr marL="0" indent="0">
              <a:buNone/>
            </a:pPr>
            <a:r>
              <a:rPr lang="en-GB" dirty="0"/>
              <a:t>		   alpha = 0.5) +</a:t>
            </a:r>
          </a:p>
          <a:p>
            <a:pPr marL="0" indent="0">
              <a:buNone/>
            </a:pPr>
            <a:r>
              <a:rPr lang="en-GB" dirty="0"/>
              <a:t>   labs(x = “Variable x”,</a:t>
            </a:r>
          </a:p>
          <a:p>
            <a:pPr marL="0" indent="0">
              <a:buNone/>
            </a:pPr>
            <a:r>
              <a:rPr lang="en-GB" dirty="0"/>
              <a:t>	y = “Variable y”,</a:t>
            </a:r>
          </a:p>
          <a:p>
            <a:pPr marL="0" indent="0">
              <a:buNone/>
            </a:pPr>
            <a:r>
              <a:rPr lang="en-GB" dirty="0"/>
              <a:t>	colour = “Group”) + …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B9B7C-5640-C64F-D52E-A2B314FEACC0}"/>
              </a:ext>
            </a:extLst>
          </p:cNvPr>
          <p:cNvSpPr/>
          <p:nvPr/>
        </p:nvSpPr>
        <p:spPr>
          <a:xfrm>
            <a:off x="838200" y="2696553"/>
            <a:ext cx="4284306" cy="1045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5D1CC-C2C6-0A04-CED2-84709A3B960A}"/>
              </a:ext>
            </a:extLst>
          </p:cNvPr>
          <p:cNvCxnSpPr>
            <a:cxnSpLocks/>
          </p:cNvCxnSpPr>
          <p:nvPr/>
        </p:nvCxnSpPr>
        <p:spPr>
          <a:xfrm>
            <a:off x="5141168" y="3200400"/>
            <a:ext cx="10263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8A7E3E-A403-D92D-CC5F-C3D192CA9FFE}"/>
              </a:ext>
            </a:extLst>
          </p:cNvPr>
          <p:cNvSpPr txBox="1"/>
          <p:nvPr/>
        </p:nvSpPr>
        <p:spPr>
          <a:xfrm>
            <a:off x="6186197" y="2967335"/>
            <a:ext cx="223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Plot type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6103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402D-2E62-960B-32CC-0C99FEC7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df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xvar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y = </a:t>
            </a:r>
            <a:r>
              <a:rPr lang="en-GB" dirty="0" err="1"/>
              <a:t>yvar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colour = group)) +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geom_point</a:t>
            </a:r>
            <a:r>
              <a:rPr lang="en-GB" dirty="0"/>
              <a:t>(size = 1.2,</a:t>
            </a:r>
          </a:p>
          <a:p>
            <a:pPr marL="0" indent="0">
              <a:buNone/>
            </a:pPr>
            <a:r>
              <a:rPr lang="en-GB" dirty="0"/>
              <a:t>		   alpha = 0.5) +</a:t>
            </a:r>
          </a:p>
          <a:p>
            <a:pPr marL="0" indent="0">
              <a:buNone/>
            </a:pPr>
            <a:r>
              <a:rPr lang="en-GB" dirty="0"/>
              <a:t>   labs(x = “Variable x”,</a:t>
            </a:r>
          </a:p>
          <a:p>
            <a:pPr marL="0" indent="0">
              <a:buNone/>
            </a:pPr>
            <a:r>
              <a:rPr lang="en-GB" dirty="0"/>
              <a:t>	y = “Variable y”,</a:t>
            </a:r>
          </a:p>
          <a:p>
            <a:pPr marL="0" indent="0">
              <a:buNone/>
            </a:pPr>
            <a:r>
              <a:rPr lang="en-GB" dirty="0"/>
              <a:t>	colour = “Group”) + …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B9B7C-5640-C64F-D52E-A2B314FEACC0}"/>
              </a:ext>
            </a:extLst>
          </p:cNvPr>
          <p:cNvSpPr/>
          <p:nvPr/>
        </p:nvSpPr>
        <p:spPr>
          <a:xfrm>
            <a:off x="838200" y="3681287"/>
            <a:ext cx="3640015" cy="1664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5D1CC-C2C6-0A04-CED2-84709A3B960A}"/>
              </a:ext>
            </a:extLst>
          </p:cNvPr>
          <p:cNvCxnSpPr>
            <a:cxnSpLocks/>
          </p:cNvCxnSpPr>
          <p:nvPr/>
        </p:nvCxnSpPr>
        <p:spPr>
          <a:xfrm>
            <a:off x="4489938" y="4478216"/>
            <a:ext cx="10263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8A7E3E-A403-D92D-CC5F-C3D192CA9FFE}"/>
              </a:ext>
            </a:extLst>
          </p:cNvPr>
          <p:cNvSpPr txBox="1"/>
          <p:nvPr/>
        </p:nvSpPr>
        <p:spPr>
          <a:xfrm>
            <a:off x="5483771" y="4247383"/>
            <a:ext cx="223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Labels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4399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402D-2E62-960B-32CC-0C99FEC7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df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xvar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y = </a:t>
            </a:r>
            <a:r>
              <a:rPr lang="en-GB" dirty="0" err="1"/>
              <a:t>yvar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	        colour = group)) +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geom_point</a:t>
            </a:r>
            <a:r>
              <a:rPr lang="en-GB" dirty="0"/>
              <a:t>(size = 1.2,</a:t>
            </a:r>
          </a:p>
          <a:p>
            <a:pPr marL="0" indent="0">
              <a:buNone/>
            </a:pPr>
            <a:r>
              <a:rPr lang="en-GB" dirty="0"/>
              <a:t>		   alpha = 0.5) +</a:t>
            </a:r>
          </a:p>
          <a:p>
            <a:pPr marL="0" indent="0">
              <a:buNone/>
            </a:pPr>
            <a:r>
              <a:rPr lang="en-GB" dirty="0"/>
              <a:t>   labs(x = “Variable x”,</a:t>
            </a:r>
          </a:p>
          <a:p>
            <a:pPr marL="0" indent="0">
              <a:buNone/>
            </a:pPr>
            <a:r>
              <a:rPr lang="en-GB" dirty="0"/>
              <a:t>	y = “Variable y”,</a:t>
            </a:r>
          </a:p>
          <a:p>
            <a:pPr marL="0" indent="0">
              <a:buNone/>
            </a:pPr>
            <a:r>
              <a:rPr lang="en-GB" dirty="0"/>
              <a:t>	colour = “Group”) + …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B9B7C-5640-C64F-D52E-A2B314FEACC0}"/>
              </a:ext>
            </a:extLst>
          </p:cNvPr>
          <p:cNvSpPr/>
          <p:nvPr/>
        </p:nvSpPr>
        <p:spPr>
          <a:xfrm>
            <a:off x="4396154" y="4709047"/>
            <a:ext cx="726826" cy="636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5D1CC-C2C6-0A04-CED2-84709A3B960A}"/>
              </a:ext>
            </a:extLst>
          </p:cNvPr>
          <p:cNvCxnSpPr>
            <a:cxnSpLocks/>
          </p:cNvCxnSpPr>
          <p:nvPr/>
        </p:nvCxnSpPr>
        <p:spPr>
          <a:xfrm>
            <a:off x="5146426" y="5029200"/>
            <a:ext cx="10263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8A7E3E-A403-D92D-CC5F-C3D192CA9FFE}"/>
              </a:ext>
            </a:extLst>
          </p:cNvPr>
          <p:cNvSpPr txBox="1"/>
          <p:nvPr/>
        </p:nvSpPr>
        <p:spPr>
          <a:xfrm>
            <a:off x="6172799" y="4796551"/>
            <a:ext cx="300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Other customisations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8249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72EE-FAB8-5A39-5E6B-388644DC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wrong with the default theme?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89ED-9813-6A03-591E-DCB67AB4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‘if it ain</a:t>
            </a:r>
            <a:r>
              <a:rPr lang="en-AU" dirty="0"/>
              <a:t>’t broke, don’t fix it’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74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85C9-EE82-9B5B-3866-964E176E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8831-BFCC-1E78-81DF-AA6A2C681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logh_vs_logmass">
            <a:extLst>
              <a:ext uri="{FF2B5EF4-FFF2-40B4-BE49-F238E27FC236}">
                <a16:creationId xmlns:a16="http://schemas.microsoft.com/office/drawing/2014/main" id="{7131D8A9-0643-89EC-BE98-6CEB5E9A0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0"/>
            <a:ext cx="12047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583A-6F41-0DDA-6C44-B550D80C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7EFD-9772-FFDF-0F54-4553D61D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 descr="logh_vs_logmass">
            <a:extLst>
              <a:ext uri="{FF2B5EF4-FFF2-40B4-BE49-F238E27FC236}">
                <a16:creationId xmlns:a16="http://schemas.microsoft.com/office/drawing/2014/main" id="{C55C2B89-20A6-A4F0-810E-C70EAF70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0"/>
            <a:ext cx="9431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9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84E7-8176-DE6F-2F01-03A230A4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1AA4B239-3921-C141-07BB-175C57AE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8" y="0"/>
            <a:ext cx="11613883" cy="6858000"/>
          </a:xfrm>
        </p:spPr>
      </p:pic>
    </p:spTree>
    <p:extLst>
      <p:ext uri="{BB962C8B-B14F-4D97-AF65-F5344CB8AC3E}">
        <p14:creationId xmlns:p14="http://schemas.microsoft.com/office/powerpoint/2010/main" val="281425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84E7-8176-DE6F-2F01-03A230A4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1AA4B239-3921-C141-07BB-175C57AE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8" y="0"/>
            <a:ext cx="11613883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E76D93-681F-7552-0923-0AE66D387C7A}"/>
              </a:ext>
            </a:extLst>
          </p:cNvPr>
          <p:cNvSpPr/>
          <p:nvPr/>
        </p:nvSpPr>
        <p:spPr>
          <a:xfrm>
            <a:off x="452284" y="658761"/>
            <a:ext cx="4001729" cy="3156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46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99B6-CF4B-0A37-9F6E-7FA2C61B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Pre-made themes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267C-61DD-F212-9D14-E999FD32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themes</a:t>
            </a:r>
          </a:p>
          <a:p>
            <a:pPr lvl="1"/>
            <a:r>
              <a:rPr lang="en-GB" dirty="0" err="1"/>
              <a:t>theme_minimal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theme_classic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9404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3598-CF86-0CF2-DF92-67B4A48E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7915-F860-8A6F-3D05-04ACE272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9060A1-5A65-09A8-A11E-97E961D1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1" y="220669"/>
            <a:ext cx="10694437" cy="64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6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99B6-CF4B-0A37-9F6E-7FA2C61B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Pre-made themes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267C-61DD-F212-9D14-E999FD32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themes</a:t>
            </a:r>
          </a:p>
          <a:p>
            <a:pPr lvl="1"/>
            <a:r>
              <a:rPr lang="en-GB" dirty="0" err="1"/>
              <a:t>theme_minimal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theme_classic</a:t>
            </a:r>
            <a:r>
              <a:rPr lang="en-GB" dirty="0"/>
              <a:t>()</a:t>
            </a:r>
          </a:p>
          <a:p>
            <a:r>
              <a:rPr lang="en-GB" dirty="0"/>
              <a:t>Community themes</a:t>
            </a:r>
          </a:p>
          <a:p>
            <a:pPr lvl="1"/>
            <a:r>
              <a:rPr lang="en-AU" dirty="0" err="1"/>
              <a:t>bbplot</a:t>
            </a:r>
            <a:r>
              <a:rPr lang="en-AU" dirty="0"/>
              <a:t>()</a:t>
            </a:r>
          </a:p>
          <a:p>
            <a:pPr lvl="1"/>
            <a:r>
              <a:rPr lang="en-AU" dirty="0" err="1"/>
              <a:t>ggtech</a:t>
            </a:r>
            <a:r>
              <a:rPr lang="en-AU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07565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644</Words>
  <Application>Microsoft Office PowerPoint</Application>
  <PresentationFormat>Widescreen</PresentationFormat>
  <Paragraphs>93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It’s all about the aesthetics – dataviz with ggplot2::theme()</vt:lpstr>
      <vt:lpstr>What is wrong with the default theme?</vt:lpstr>
      <vt:lpstr>PowerPoint Presentation</vt:lpstr>
      <vt:lpstr>PowerPoint Presentation</vt:lpstr>
      <vt:lpstr>PowerPoint Presentation</vt:lpstr>
      <vt:lpstr>PowerPoint Presentation</vt:lpstr>
      <vt:lpstr>Pre-made themes</vt:lpstr>
      <vt:lpstr>PowerPoint Presentation</vt:lpstr>
      <vt:lpstr>Pre-made themes</vt:lpstr>
      <vt:lpstr>PowerPoint Presentation</vt:lpstr>
      <vt:lpstr>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all about the aesthetics – dataviz with ggplot2::theme()</dc:title>
  <dc:creator>Jess Tam</dc:creator>
  <cp:lastModifiedBy>Jess Tam</cp:lastModifiedBy>
  <cp:revision>20</cp:revision>
  <dcterms:created xsi:type="dcterms:W3CDTF">2022-09-19T05:32:11Z</dcterms:created>
  <dcterms:modified xsi:type="dcterms:W3CDTF">2022-09-26T04:30:37Z</dcterms:modified>
</cp:coreProperties>
</file>